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Props/core0.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openxmlformats.org/officedocument/2006/relationships/metadata/core-properties" Target="docProps/core0.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 id="2147483666" r:id="rId3"/>
    <p:sldMasterId id="2147483706" r:id="rId4"/>
  </p:sldMasterIdLst>
  <p:sldIdLst>
    <p:sldId id="256" r:id="rId5"/>
    <p:sldId id="257" r:id="rId6"/>
    <p:sldId id="258" r:id="rId7"/>
    <p:sldId id="265" r:id="rId8"/>
    <p:sldId id="259" r:id="rId9"/>
    <p:sldId id="260" r:id="rId10"/>
    <p:sldId id="264" r:id="rId11"/>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52"/>
    <p:restoredTop sz="93605"/>
  </p:normalViewPr>
  <p:slideViewPr>
    <p:cSldViewPr snapToGrid="0">
      <p:cViewPr varScale="1">
        <p:scale>
          <a:sx n="109" d="100"/>
          <a:sy n="109" d="100"/>
        </p:scale>
        <p:origin x="1027"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2" name="PlaceHolder 1"/>
          <p:cNvSpPr>
            <a:spLocks noGrp="1"/>
          </p:cNvSpPr>
          <p:nvPr>
            <p:ph type="title"/>
          </p:nvPr>
        </p:nvSpPr>
        <p:spPr>
          <a:xfrm>
            <a:off x="713160" y="677520"/>
            <a:ext cx="5094360" cy="105840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3" name="PlaceHolder 2"/>
          <p:cNvSpPr>
            <a:spLocks noGrp="1"/>
          </p:cNvSpPr>
          <p:nvPr>
            <p:ph type="subTitle"/>
          </p:nvPr>
        </p:nvSpPr>
        <p:spPr>
          <a:xfrm>
            <a:off x="457200" y="1203480"/>
            <a:ext cx="8229240" cy="298296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OpenSymbo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IG_NUMBER">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CUSTOM">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SECTION_TITLE_AND_DESCRIPTION">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713160" y="1155960"/>
            <a:ext cx="4160520" cy="2385360"/>
          </a:xfrm>
          <a:prstGeom prst="rect">
            <a:avLst/>
          </a:prstGeom>
          <a:noFill/>
          <a:ln w="0">
            <a:noFill/>
          </a:ln>
        </p:spPr>
        <p:txBody>
          <a:bodyPr lIns="91440" tIns="91440" rIns="91440" bIns="91440" anchor="b">
            <a:noAutofit/>
          </a:bodyPr>
          <a:lstStyle/>
          <a:p>
            <a:pPr indent="0">
              <a:buNone/>
            </a:pPr>
            <a:r>
              <a:rPr lang="fr-FR" sz="3600" b="0" strike="noStrike" spc="-1">
                <a:solidFill>
                  <a:schemeClr val="dk1"/>
                </a:solidFill>
                <a:latin typeface="Arial"/>
              </a:rPr>
              <a:t>Click to edit the title text format</a:t>
            </a:r>
          </a:p>
        </p:txBody>
      </p:sp>
      <p:sp>
        <p:nvSpPr>
          <p:cNvPr id="3"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4" name="PlaceHolder 1"/>
          <p:cNvSpPr>
            <a:spLocks noGrp="1"/>
          </p:cNvSpPr>
          <p:nvPr>
            <p:ph type="title"/>
          </p:nvPr>
        </p:nvSpPr>
        <p:spPr>
          <a:xfrm>
            <a:off x="713160" y="1774080"/>
            <a:ext cx="4675680" cy="1097640"/>
          </a:xfrm>
          <a:prstGeom prst="rect">
            <a:avLst/>
          </a:prstGeom>
          <a:noFill/>
          <a:ln w="0">
            <a:noFill/>
          </a:ln>
        </p:spPr>
        <p:txBody>
          <a:bodyPr lIns="91440" tIns="91440" rIns="91440" bIns="91440" anchor="b">
            <a:noAutofit/>
          </a:bodyPr>
          <a:lstStyle/>
          <a:p>
            <a:pPr indent="0">
              <a:lnSpc>
                <a:spcPct val="100000"/>
              </a:lnSpc>
              <a:buNone/>
            </a:pPr>
            <a:r>
              <a:rPr lang="fr-FR" sz="6000" b="1" strike="noStrike" spc="-1">
                <a:solidFill>
                  <a:schemeClr val="dk1"/>
                </a:solidFill>
                <a:latin typeface="Outfit"/>
                <a:ea typeface="Outfit"/>
              </a:rPr>
              <a:t>xx%</a:t>
            </a:r>
            <a:endParaRPr lang="fr-FR" sz="6000" b="0" strike="noStrike" spc="-1">
              <a:solidFill>
                <a:schemeClr val="dk1"/>
              </a:solidFill>
              <a:latin typeface="Arial"/>
            </a:endParaRPr>
          </a:p>
        </p:txBody>
      </p:sp>
    </p:spTree>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72" name="Google Shape;155;p19"/>
          <p:cNvGrpSpPr/>
          <p:nvPr/>
        </p:nvGrpSpPr>
        <p:grpSpPr>
          <a:xfrm>
            <a:off x="-145080" y="-504000"/>
            <a:ext cx="9434160" cy="6151320"/>
            <a:chOff x="-145080" y="-504000"/>
            <a:chExt cx="9434160" cy="6151320"/>
          </a:xfrm>
        </p:grpSpPr>
        <p:sp>
          <p:nvSpPr>
            <p:cNvPr id="73" name="Google Shape;156;p19"/>
            <p:cNvSpPr/>
            <p:nvPr/>
          </p:nvSpPr>
          <p:spPr>
            <a:xfrm rot="10800000" flipH="1">
              <a:off x="534240" y="46796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74" name="Google Shape;157;p19"/>
            <p:cNvSpPr/>
            <p:nvPr/>
          </p:nvSpPr>
          <p:spPr>
            <a:xfrm>
              <a:off x="-145080" y="392400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75" name="Google Shape;158;p19"/>
            <p:cNvSpPr/>
            <p:nvPr/>
          </p:nvSpPr>
          <p:spPr>
            <a:xfrm>
              <a:off x="-145080" y="441972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76" name="Google Shape;159;p19"/>
            <p:cNvSpPr/>
            <p:nvPr/>
          </p:nvSpPr>
          <p:spPr>
            <a:xfrm flipH="1">
              <a:off x="8430120" y="464436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77" name="Google Shape;160;p19"/>
            <p:cNvSpPr/>
            <p:nvPr/>
          </p:nvSpPr>
          <p:spPr>
            <a:xfrm rot="10800000" flipH="1">
              <a:off x="-126000" y="-4280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78" name="Google Shape;161;p19"/>
            <p:cNvSpPr/>
            <p:nvPr/>
          </p:nvSpPr>
          <p:spPr>
            <a:xfrm flipH="1">
              <a:off x="7769880" y="-50400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79" name="Google Shape;162;p19"/>
            <p:cNvSpPr/>
            <p:nvPr/>
          </p:nvSpPr>
          <p:spPr>
            <a:xfrm rot="10800000">
              <a:off x="8450640" y="25164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80" name="Google Shape;163;p19"/>
            <p:cNvSpPr/>
            <p:nvPr/>
          </p:nvSpPr>
          <p:spPr>
            <a:xfrm rot="10800000">
              <a:off x="8450640" y="-24408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68DAF8">
                <a:alpha val="34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grpSp>
      <p:sp>
        <p:nvSpPr>
          <p:cNvPr id="81" name="PlaceHolder 1"/>
          <p:cNvSpPr>
            <a:spLocks noGrp="1"/>
          </p:cNvSpPr>
          <p:nvPr>
            <p:ph type="title"/>
          </p:nvPr>
        </p:nvSpPr>
        <p:spPr>
          <a:xfrm>
            <a:off x="720000" y="1270440"/>
            <a:ext cx="3777120" cy="1709280"/>
          </a:xfrm>
          <a:prstGeom prst="rect">
            <a:avLst/>
          </a:prstGeom>
          <a:noFill/>
          <a:ln w="0">
            <a:noFill/>
          </a:ln>
        </p:spPr>
        <p:txBody>
          <a:bodyPr lIns="91440" tIns="91440" rIns="91440" bIns="91440" anchor="b">
            <a:noAutofit/>
          </a:bodyPr>
          <a:lstStyle/>
          <a:p>
            <a:pPr indent="0">
              <a:buNone/>
            </a:pPr>
            <a:r>
              <a:rPr lang="fr-FR" sz="3500" b="0" strike="noStrike" spc="-1">
                <a:solidFill>
                  <a:schemeClr val="dk1"/>
                </a:solidFill>
                <a:latin typeface="Arial"/>
              </a:rPr>
              <a:t>Click to edit the title text format</a:t>
            </a:r>
          </a:p>
        </p:txBody>
      </p:sp>
      <p:sp>
        <p:nvSpPr>
          <p:cNvPr id="82" name="PlaceHolder 2"/>
          <p:cNvSpPr>
            <a:spLocks noGrp="1"/>
          </p:cNvSpPr>
          <p:nvPr>
            <p:ph type="body"/>
          </p:nvPr>
        </p:nvSpPr>
        <p:spPr>
          <a:xfrm>
            <a:off x="5122080" y="1060200"/>
            <a:ext cx="3108960" cy="3108960"/>
          </a:xfrm>
          <a:prstGeom prst="rect">
            <a:avLst/>
          </a:prstGeom>
          <a:noFill/>
          <a:ln w="0">
            <a:noFill/>
          </a:ln>
        </p:spPr>
        <p:txBody>
          <a:bodyPr lIns="90000" tIns="45000" rIns="90000" bIns="45000" anchor="t">
            <a:normAutofit fontScale="50000" lnSpcReduction="20000"/>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42" name="PlaceHolder 1"/>
          <p:cNvSpPr>
            <a:spLocks noGrp="1"/>
          </p:cNvSpPr>
          <p:nvPr>
            <p:ph type="title"/>
          </p:nvPr>
        </p:nvSpPr>
        <p:spPr>
          <a:xfrm>
            <a:off x="3862800" y="1655640"/>
            <a:ext cx="4567320" cy="1161000"/>
          </a:xfrm>
          <a:prstGeom prst="rect">
            <a:avLst/>
          </a:prstGeom>
          <a:noFill/>
          <a:ln w="0">
            <a:noFill/>
          </a:ln>
        </p:spPr>
        <p:txBody>
          <a:bodyPr lIns="91440" tIns="91440" rIns="91440" bIns="91440" anchor="b">
            <a:noAutofit/>
          </a:bodyPr>
          <a:lstStyle/>
          <a:p>
            <a:pPr indent="0">
              <a:buNone/>
            </a:pPr>
            <a:r>
              <a:rPr lang="fr-FR" sz="6500" b="0" strike="noStrike" spc="-1">
                <a:solidFill>
                  <a:schemeClr val="dk1"/>
                </a:solidFill>
                <a:latin typeface="Arial"/>
              </a:rPr>
              <a:t>Click to edit the title text format</a:t>
            </a:r>
          </a:p>
        </p:txBody>
      </p:sp>
      <p:sp>
        <p:nvSpPr>
          <p:cNvPr id="243"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70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PlaceHolder 1"/>
          <p:cNvSpPr>
            <a:spLocks noGrp="1"/>
          </p:cNvSpPr>
          <p:nvPr>
            <p:ph type="title"/>
          </p:nvPr>
        </p:nvSpPr>
        <p:spPr>
          <a:xfrm>
            <a:off x="714240" y="1152360"/>
            <a:ext cx="4161960" cy="2381040"/>
          </a:xfrm>
          <a:prstGeom prst="rect">
            <a:avLst/>
          </a:prstGeom>
          <a:noFill/>
          <a:ln w="0">
            <a:noFill/>
          </a:ln>
        </p:spPr>
        <p:txBody>
          <a:bodyPr lIns="91440" tIns="91440" rIns="91440" bIns="91440" anchor="b">
            <a:normAutofit/>
          </a:bodyPr>
          <a:lstStyle/>
          <a:p>
            <a:pPr indent="0">
              <a:lnSpc>
                <a:spcPct val="100000"/>
              </a:lnSpc>
              <a:buNone/>
              <a:tabLst>
                <a:tab pos="0" algn="l"/>
              </a:tabLst>
            </a:pPr>
            <a:r>
              <a:rPr lang="en" sz="4300" b="1" strike="noStrike" spc="-1">
                <a:solidFill>
                  <a:schemeClr val="dk1"/>
                </a:solidFill>
                <a:latin typeface="Outfit"/>
                <a:ea typeface="Outfit"/>
              </a:rPr>
              <a:t>Accréditation en hémostase</a:t>
            </a:r>
            <a:endParaRPr lang="fr-FR" sz="4300" b="0" strike="noStrike" spc="-1">
              <a:solidFill>
                <a:schemeClr val="dk1"/>
              </a:solidFill>
              <a:latin typeface="Arial"/>
            </a:endParaRPr>
          </a:p>
        </p:txBody>
      </p:sp>
      <p:sp>
        <p:nvSpPr>
          <p:cNvPr id="248" name="PlaceHolder 2"/>
          <p:cNvSpPr>
            <a:spLocks noGrp="1"/>
          </p:cNvSpPr>
          <p:nvPr>
            <p:ph type="subTitle"/>
          </p:nvPr>
        </p:nvSpPr>
        <p:spPr>
          <a:xfrm>
            <a:off x="626400" y="3819960"/>
            <a:ext cx="4161960" cy="418680"/>
          </a:xfrm>
          <a:prstGeom prst="rect">
            <a:avLst/>
          </a:prstGeom>
          <a:noFill/>
          <a:ln w="0">
            <a:noFill/>
          </a:ln>
        </p:spPr>
        <p:txBody>
          <a:bodyPr lIns="91440" tIns="91440" rIns="91440" bIns="91440" anchor="t">
            <a:noAutofit/>
          </a:bodyPr>
          <a:lstStyle/>
          <a:p>
            <a:pPr indent="0">
              <a:lnSpc>
                <a:spcPct val="100000"/>
              </a:lnSpc>
              <a:buNone/>
              <a:tabLst>
                <a:tab pos="0" algn="l"/>
              </a:tabLst>
            </a:pPr>
            <a:r>
              <a:rPr lang="en" sz="2800" b="0" strike="noStrike" spc="-1" dirty="0">
                <a:solidFill>
                  <a:schemeClr val="dk1"/>
                </a:solidFill>
                <a:latin typeface="DM Sans"/>
                <a:ea typeface="DM Sans"/>
              </a:rPr>
              <a:t>MARS 2025</a:t>
            </a:r>
            <a:endParaRPr lang="en-US" sz="2800" b="0" strike="noStrike" spc="-1" dirty="0">
              <a:solidFill>
                <a:srgbClr val="000000"/>
              </a:solidFill>
              <a:latin typeface="OpenSymbol"/>
            </a:endParaRPr>
          </a:p>
        </p:txBody>
      </p:sp>
      <p:cxnSp>
        <p:nvCxnSpPr>
          <p:cNvPr id="249" name="Google Shape;346;p36"/>
          <p:cNvCxnSpPr/>
          <p:nvPr/>
        </p:nvCxnSpPr>
        <p:spPr>
          <a:xfrm>
            <a:off x="823320" y="987120"/>
            <a:ext cx="373680" cy="360"/>
          </a:xfrm>
          <a:prstGeom prst="straightConnector1">
            <a:avLst/>
          </a:prstGeom>
          <a:ln w="19050">
            <a:solidFill>
              <a:srgbClr val="384655"/>
            </a:solidFill>
            <a:round/>
          </a:ln>
        </p:spPr>
      </p:cxnSp>
      <p:grpSp>
        <p:nvGrpSpPr>
          <p:cNvPr id="250" name="Google Shape;347;p36"/>
          <p:cNvGrpSpPr/>
          <p:nvPr/>
        </p:nvGrpSpPr>
        <p:grpSpPr>
          <a:xfrm>
            <a:off x="5115240" y="-428760"/>
            <a:ext cx="4275000" cy="6450480"/>
            <a:chOff x="5115240" y="-428760"/>
            <a:chExt cx="4275000" cy="6450480"/>
          </a:xfrm>
        </p:grpSpPr>
        <p:sp>
          <p:nvSpPr>
            <p:cNvPr id="251" name="Google Shape;348;p36"/>
            <p:cNvSpPr/>
            <p:nvPr/>
          </p:nvSpPr>
          <p:spPr>
            <a:xfrm rot="10800000" flipH="1">
              <a:off x="8492040" y="-1922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52" name="Google Shape;349;p36"/>
            <p:cNvSpPr/>
            <p:nvPr/>
          </p:nvSpPr>
          <p:spPr>
            <a:xfrm>
              <a:off x="8551800" y="326772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53" name="Google Shape;350;p36"/>
            <p:cNvSpPr/>
            <p:nvPr/>
          </p:nvSpPr>
          <p:spPr>
            <a:xfrm>
              <a:off x="6606720" y="254736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54" name="Google Shape;351;p36"/>
            <p:cNvSpPr/>
            <p:nvPr/>
          </p:nvSpPr>
          <p:spPr>
            <a:xfrm>
              <a:off x="7103520" y="-15336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55" name="Google Shape;352;p36"/>
            <p:cNvSpPr/>
            <p:nvPr/>
          </p:nvSpPr>
          <p:spPr>
            <a:xfrm>
              <a:off x="6684120" y="31860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56" name="Google Shape;353;p36"/>
            <p:cNvSpPr/>
            <p:nvPr/>
          </p:nvSpPr>
          <p:spPr>
            <a:xfrm>
              <a:off x="6109920" y="119412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57" name="Google Shape;354;p36"/>
            <p:cNvSpPr/>
            <p:nvPr/>
          </p:nvSpPr>
          <p:spPr>
            <a:xfrm>
              <a:off x="6109920" y="69768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58" name="Google Shape;355;p36"/>
            <p:cNvSpPr/>
            <p:nvPr/>
          </p:nvSpPr>
          <p:spPr>
            <a:xfrm>
              <a:off x="7587360" y="119412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59" name="Google Shape;356;p36"/>
            <p:cNvSpPr/>
            <p:nvPr/>
          </p:nvSpPr>
          <p:spPr>
            <a:xfrm>
              <a:off x="5634000" y="-42876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60" name="Google Shape;357;p36"/>
            <p:cNvSpPr/>
            <p:nvPr/>
          </p:nvSpPr>
          <p:spPr>
            <a:xfrm>
              <a:off x="7017840" y="207504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61" name="Google Shape;358;p36"/>
            <p:cNvSpPr/>
            <p:nvPr/>
          </p:nvSpPr>
          <p:spPr>
            <a:xfrm>
              <a:off x="5193720" y="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68DAF8">
                <a:alpha val="34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62" name="Google Shape;359;p36"/>
            <p:cNvSpPr/>
            <p:nvPr/>
          </p:nvSpPr>
          <p:spPr>
            <a:xfrm>
              <a:off x="8069040" y="162216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68DAF8">
                <a:alpha val="34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63" name="Google Shape;360;p36"/>
            <p:cNvSpPr/>
            <p:nvPr/>
          </p:nvSpPr>
          <p:spPr>
            <a:xfrm rot="10800000" flipH="1">
              <a:off x="5114880" y="365652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64" name="Google Shape;361;p36"/>
            <p:cNvSpPr/>
            <p:nvPr/>
          </p:nvSpPr>
          <p:spPr>
            <a:xfrm rot="10800000" flipH="1">
              <a:off x="6606360" y="392508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65" name="Google Shape;362;p36"/>
            <p:cNvSpPr/>
            <p:nvPr/>
          </p:nvSpPr>
          <p:spPr>
            <a:xfrm rot="10800000" flipH="1">
              <a:off x="5983560" y="50540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66" name="Google Shape;363;p36"/>
            <p:cNvSpPr/>
            <p:nvPr/>
          </p:nvSpPr>
          <p:spPr>
            <a:xfrm rot="10800000" flipH="1">
              <a:off x="7178400" y="353376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67" name="Google Shape;364;p36"/>
            <p:cNvSpPr/>
            <p:nvPr/>
          </p:nvSpPr>
          <p:spPr>
            <a:xfrm rot="10800000" flipH="1">
              <a:off x="6606360" y="460980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68" name="Google Shape;365;p36"/>
            <p:cNvSpPr/>
            <p:nvPr/>
          </p:nvSpPr>
          <p:spPr>
            <a:xfrm rot="10800000" flipH="1">
              <a:off x="5526000" y="41288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68DAF8">
                <a:alpha val="34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69" name="Google Shape;366;p36"/>
            <p:cNvSpPr/>
            <p:nvPr/>
          </p:nvSpPr>
          <p:spPr>
            <a:xfrm>
              <a:off x="8117280" y="285228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70" name="Google Shape;367;p36"/>
            <p:cNvSpPr/>
            <p:nvPr/>
          </p:nvSpPr>
          <p:spPr>
            <a:xfrm>
              <a:off x="8172720" y="30348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grpSp>
      <p:pic>
        <p:nvPicPr>
          <p:cNvPr id="26" name="Image 25"/>
          <p:cNvPicPr/>
          <p:nvPr/>
        </p:nvPicPr>
        <p:blipFill>
          <a:blip r:embed="rId2"/>
          <a:stretch>
            <a:fillRect/>
          </a:stretch>
        </p:blipFill>
        <p:spPr>
          <a:xfrm>
            <a:off x="394920" y="531758"/>
            <a:ext cx="1457325" cy="10763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PlaceHolder 1"/>
          <p:cNvSpPr>
            <a:spLocks noGrp="1"/>
          </p:cNvSpPr>
          <p:nvPr>
            <p:ph type="title"/>
          </p:nvPr>
        </p:nvSpPr>
        <p:spPr>
          <a:xfrm>
            <a:off x="3867119" y="1657440"/>
            <a:ext cx="5117553" cy="1161720"/>
          </a:xfrm>
          <a:prstGeom prst="rect">
            <a:avLst/>
          </a:prstGeom>
          <a:noFill/>
          <a:ln w="0">
            <a:noFill/>
          </a:ln>
        </p:spPr>
        <p:txBody>
          <a:bodyPr lIns="91440" tIns="91440" rIns="91440" bIns="91440" anchor="b">
            <a:noAutofit/>
          </a:bodyPr>
          <a:lstStyle/>
          <a:p>
            <a:pPr indent="0">
              <a:lnSpc>
                <a:spcPct val="100000"/>
              </a:lnSpc>
              <a:buNone/>
              <a:tabLst>
                <a:tab pos="0" algn="l"/>
              </a:tabLst>
            </a:pPr>
            <a:r>
              <a:rPr lang="en" sz="4000" b="1" spc="-1" dirty="0">
                <a:solidFill>
                  <a:schemeClr val="dk1"/>
                </a:solidFill>
                <a:latin typeface="Outfit"/>
                <a:ea typeface="Outfit"/>
              </a:rPr>
              <a:t>P</a:t>
            </a:r>
            <a:r>
              <a:rPr lang="fr-FR" sz="4000" b="1" spc="-1" dirty="0">
                <a:solidFill>
                  <a:schemeClr val="dk1"/>
                </a:solidFill>
                <a:latin typeface="Outfit"/>
                <a:ea typeface="Outfit"/>
              </a:rPr>
              <a:t>a</a:t>
            </a:r>
            <a:r>
              <a:rPr lang="en" sz="4000" b="1" spc="-1" dirty="0">
                <a:solidFill>
                  <a:schemeClr val="dk1"/>
                </a:solidFill>
                <a:latin typeface="Outfit"/>
                <a:ea typeface="Outfit"/>
              </a:rPr>
              <a:t>rmi les OBJECTIFS DU GROUPE</a:t>
            </a:r>
            <a:endParaRPr lang="fr-FR" sz="4000" b="1" spc="-1" dirty="0">
              <a:solidFill>
                <a:schemeClr val="dk1"/>
              </a:solidFill>
              <a:latin typeface="Outfit"/>
              <a:ea typeface="Outfit"/>
            </a:endParaRPr>
          </a:p>
        </p:txBody>
      </p:sp>
      <p:sp>
        <p:nvSpPr>
          <p:cNvPr id="272" name="PlaceHolder 2"/>
          <p:cNvSpPr>
            <a:spLocks noGrp="1"/>
          </p:cNvSpPr>
          <p:nvPr>
            <p:ph type="subTitle"/>
          </p:nvPr>
        </p:nvSpPr>
        <p:spPr>
          <a:xfrm>
            <a:off x="3867120" y="2819519"/>
            <a:ext cx="5192280" cy="2190241"/>
          </a:xfrm>
          <a:prstGeom prst="rect">
            <a:avLst/>
          </a:prstGeom>
          <a:noFill/>
          <a:ln w="0">
            <a:noFill/>
          </a:ln>
        </p:spPr>
        <p:txBody>
          <a:bodyPr lIns="91440" tIns="91440" rIns="91440" bIns="91440" anchor="t">
            <a:normAutofit fontScale="65688" lnSpcReduction="20000"/>
          </a:bodyPr>
          <a:lstStyle/>
          <a:p>
            <a:pPr marL="685800" indent="-457200">
              <a:lnSpc>
                <a:spcPct val="100000"/>
              </a:lnSpc>
              <a:buFont typeface="Wingdings" panose="05000000000000000000" pitchFamily="2" charset="2"/>
              <a:buChar char="Ø"/>
              <a:tabLst>
                <a:tab pos="0" algn="l"/>
              </a:tabLst>
            </a:pPr>
            <a:r>
              <a:rPr lang="fr-FR" dirty="0"/>
              <a:t>Elaboration de propositions pour l’accréditation de certains examens, notamment des examens spécialisés pour lesquels il n’existe pas de programme d’évaluation externe de la qualité</a:t>
            </a:r>
          </a:p>
          <a:p>
            <a:pPr marL="685800" indent="-457200">
              <a:lnSpc>
                <a:spcPct val="100000"/>
              </a:lnSpc>
              <a:buFont typeface="Wingdings" panose="05000000000000000000" pitchFamily="2" charset="2"/>
              <a:buChar char="Ø"/>
              <a:tabLst>
                <a:tab pos="0" algn="l"/>
              </a:tabLst>
            </a:pPr>
            <a:r>
              <a:rPr lang="en-US" dirty="0"/>
              <a:t>Publications </a:t>
            </a:r>
            <a:r>
              <a:rPr lang="fr-FR" dirty="0"/>
              <a:t>sous l'égide de la Société Française de Thrombose et d'Hémostase (SFTH)</a:t>
            </a:r>
            <a:endParaRPr lang="en-US" sz="1600" b="0" strike="noStrike" spc="-1" dirty="0">
              <a:solidFill>
                <a:srgbClr val="000000"/>
              </a:solidFill>
              <a:latin typeface="OpenSymbol"/>
            </a:endParaRPr>
          </a:p>
        </p:txBody>
      </p:sp>
      <p:grpSp>
        <p:nvGrpSpPr>
          <p:cNvPr id="273" name="Google Shape;406;p39"/>
          <p:cNvGrpSpPr/>
          <p:nvPr/>
        </p:nvGrpSpPr>
        <p:grpSpPr>
          <a:xfrm>
            <a:off x="-541800" y="-622440"/>
            <a:ext cx="4135320" cy="6091200"/>
            <a:chOff x="-541800" y="-622440"/>
            <a:chExt cx="4135320" cy="6091200"/>
          </a:xfrm>
        </p:grpSpPr>
        <p:sp>
          <p:nvSpPr>
            <p:cNvPr id="274" name="Google Shape;407;p39"/>
            <p:cNvSpPr/>
            <p:nvPr/>
          </p:nvSpPr>
          <p:spPr>
            <a:xfrm rot="10800000">
              <a:off x="84600" y="404208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75" name="Google Shape;408;p39"/>
            <p:cNvSpPr/>
            <p:nvPr/>
          </p:nvSpPr>
          <p:spPr>
            <a:xfrm rot="10800000">
              <a:off x="993960" y="45756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76" name="Google Shape;409;p39"/>
            <p:cNvSpPr/>
            <p:nvPr/>
          </p:nvSpPr>
          <p:spPr>
            <a:xfrm rot="10800000">
              <a:off x="2040840" y="96264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77" name="Google Shape;410;p39"/>
            <p:cNvSpPr/>
            <p:nvPr/>
          </p:nvSpPr>
          <p:spPr>
            <a:xfrm rot="10800000">
              <a:off x="-541800" y="96264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78" name="Google Shape;411;p39"/>
            <p:cNvSpPr/>
            <p:nvPr/>
          </p:nvSpPr>
          <p:spPr>
            <a:xfrm flipH="1">
              <a:off x="992880" y="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79" name="Google Shape;412;p39"/>
            <p:cNvSpPr/>
            <p:nvPr/>
          </p:nvSpPr>
          <p:spPr>
            <a:xfrm flipH="1">
              <a:off x="712440" y="227520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80" name="Google Shape;413;p39"/>
            <p:cNvSpPr/>
            <p:nvPr/>
          </p:nvSpPr>
          <p:spPr>
            <a:xfrm flipH="1">
              <a:off x="420840" y="177876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81" name="Google Shape;414;p39"/>
            <p:cNvSpPr/>
            <p:nvPr/>
          </p:nvSpPr>
          <p:spPr>
            <a:xfrm flipH="1">
              <a:off x="1611000" y="147492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82" name="Google Shape;415;p39"/>
            <p:cNvSpPr/>
            <p:nvPr/>
          </p:nvSpPr>
          <p:spPr>
            <a:xfrm flipH="1">
              <a:off x="2597040" y="-6224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83" name="Google Shape;416;p39"/>
            <p:cNvSpPr/>
            <p:nvPr/>
          </p:nvSpPr>
          <p:spPr>
            <a:xfrm flipH="1">
              <a:off x="1259280" y="265140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84" name="Google Shape;417;p39"/>
            <p:cNvSpPr/>
            <p:nvPr/>
          </p:nvSpPr>
          <p:spPr>
            <a:xfrm flipH="1">
              <a:off x="2180160" y="-1382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68DAF8">
                <a:alpha val="34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85" name="Google Shape;418;p39"/>
            <p:cNvSpPr/>
            <p:nvPr/>
          </p:nvSpPr>
          <p:spPr>
            <a:xfrm rot="10800000">
              <a:off x="1759320" y="404568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86" name="Google Shape;419;p39"/>
            <p:cNvSpPr/>
            <p:nvPr/>
          </p:nvSpPr>
          <p:spPr>
            <a:xfrm rot="10800000">
              <a:off x="2368080" y="265176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87" name="Google Shape;420;p39"/>
            <p:cNvSpPr/>
            <p:nvPr/>
          </p:nvSpPr>
          <p:spPr>
            <a:xfrm rot="10800000">
              <a:off x="503640" y="355824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88" name="Google Shape;421;p39"/>
            <p:cNvSpPr/>
            <p:nvPr/>
          </p:nvSpPr>
          <p:spPr>
            <a:xfrm rot="10800000">
              <a:off x="1759320" y="450108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89" name="Google Shape;422;p39"/>
            <p:cNvSpPr/>
            <p:nvPr/>
          </p:nvSpPr>
          <p:spPr>
            <a:xfrm flipH="1">
              <a:off x="-126360" y="5396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90" name="Google Shape;423;p39"/>
            <p:cNvSpPr/>
            <p:nvPr/>
          </p:nvSpPr>
          <p:spPr>
            <a:xfrm flipH="1">
              <a:off x="2754720" y="31946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68DAF8">
                <a:alpha val="34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5" name="Google Shape;432;p40"/>
          <p:cNvGrpSpPr/>
          <p:nvPr/>
        </p:nvGrpSpPr>
        <p:grpSpPr>
          <a:xfrm>
            <a:off x="5104800" y="-153360"/>
            <a:ext cx="4218480" cy="6000480"/>
            <a:chOff x="5104800" y="-153360"/>
            <a:chExt cx="4218480" cy="6000480"/>
          </a:xfrm>
        </p:grpSpPr>
        <p:sp>
          <p:nvSpPr>
            <p:cNvPr id="296" name="Google Shape;433;p40"/>
            <p:cNvSpPr/>
            <p:nvPr/>
          </p:nvSpPr>
          <p:spPr>
            <a:xfrm>
              <a:off x="7075080" y="254736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97" name="Google Shape;434;p40"/>
            <p:cNvSpPr/>
            <p:nvPr/>
          </p:nvSpPr>
          <p:spPr>
            <a:xfrm>
              <a:off x="7026120" y="-15336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98" name="Google Shape;435;p40"/>
            <p:cNvSpPr/>
            <p:nvPr/>
          </p:nvSpPr>
          <p:spPr>
            <a:xfrm>
              <a:off x="6606720" y="31860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99" name="Google Shape;436;p40"/>
            <p:cNvSpPr/>
            <p:nvPr/>
          </p:nvSpPr>
          <p:spPr>
            <a:xfrm>
              <a:off x="6139080" y="137088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0" name="Google Shape;437;p40"/>
            <p:cNvSpPr/>
            <p:nvPr/>
          </p:nvSpPr>
          <p:spPr>
            <a:xfrm>
              <a:off x="5732280" y="87444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1" name="Google Shape;438;p40"/>
            <p:cNvSpPr/>
            <p:nvPr/>
          </p:nvSpPr>
          <p:spPr>
            <a:xfrm>
              <a:off x="7480800" y="99000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2" name="Google Shape;439;p40"/>
            <p:cNvSpPr/>
            <p:nvPr/>
          </p:nvSpPr>
          <p:spPr>
            <a:xfrm>
              <a:off x="7075080" y="207504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3" name="Google Shape;440;p40"/>
            <p:cNvSpPr/>
            <p:nvPr/>
          </p:nvSpPr>
          <p:spPr>
            <a:xfrm>
              <a:off x="7962480" y="140400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68DAF8">
                <a:alpha val="34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4" name="Google Shape;441;p40"/>
            <p:cNvSpPr/>
            <p:nvPr/>
          </p:nvSpPr>
          <p:spPr>
            <a:xfrm rot="10800000" flipH="1">
              <a:off x="6035760" y="312552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5" name="Google Shape;442;p40"/>
            <p:cNvSpPr/>
            <p:nvPr/>
          </p:nvSpPr>
          <p:spPr>
            <a:xfrm rot="10800000" flipH="1">
              <a:off x="6354720" y="410256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6" name="Google Shape;443;p40"/>
            <p:cNvSpPr/>
            <p:nvPr/>
          </p:nvSpPr>
          <p:spPr>
            <a:xfrm rot="10800000" flipH="1">
              <a:off x="5731920" y="48794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7" name="Google Shape;444;p40"/>
            <p:cNvSpPr/>
            <p:nvPr/>
          </p:nvSpPr>
          <p:spPr>
            <a:xfrm rot="10800000" flipH="1">
              <a:off x="6682680" y="351576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8" name="Google Shape;445;p40"/>
            <p:cNvSpPr/>
            <p:nvPr/>
          </p:nvSpPr>
          <p:spPr>
            <a:xfrm rot="10800000" flipH="1">
              <a:off x="5104440" y="44348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68DAF8">
                <a:alpha val="34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9" name="Google Shape;446;p40"/>
            <p:cNvSpPr/>
            <p:nvPr/>
          </p:nvSpPr>
          <p:spPr>
            <a:xfrm>
              <a:off x="8484840" y="243828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10" name="Google Shape;447;p40"/>
            <p:cNvSpPr/>
            <p:nvPr/>
          </p:nvSpPr>
          <p:spPr>
            <a:xfrm>
              <a:off x="8038440" y="292140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11" name="Google Shape;448;p40"/>
            <p:cNvSpPr/>
            <p:nvPr/>
          </p:nvSpPr>
          <p:spPr>
            <a:xfrm rot="10800000" flipH="1">
              <a:off x="7853040" y="396252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12" name="Google Shape;449;p40"/>
            <p:cNvSpPr/>
            <p:nvPr/>
          </p:nvSpPr>
          <p:spPr>
            <a:xfrm rot="10800000" flipH="1">
              <a:off x="8260920" y="44348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68DAF8">
                <a:alpha val="34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grpSp>
      <p:cxnSp>
        <p:nvCxnSpPr>
          <p:cNvPr id="313" name="Google Shape;450;p40"/>
          <p:cNvCxnSpPr/>
          <p:nvPr/>
        </p:nvCxnSpPr>
        <p:spPr>
          <a:xfrm>
            <a:off x="840960" y="1385640"/>
            <a:ext cx="374040" cy="360"/>
          </a:xfrm>
          <a:prstGeom prst="straightConnector1">
            <a:avLst/>
          </a:prstGeom>
          <a:ln w="19050">
            <a:solidFill>
              <a:srgbClr val="384655"/>
            </a:solidFill>
            <a:round/>
          </a:ln>
        </p:spPr>
      </p:cxnSp>
      <p:pic>
        <p:nvPicPr>
          <p:cNvPr id="2" name="Image 1"/>
          <p:cNvPicPr>
            <a:picLocks noChangeAspect="1"/>
          </p:cNvPicPr>
          <p:nvPr/>
        </p:nvPicPr>
        <p:blipFill>
          <a:blip r:embed="rId2"/>
          <a:stretch>
            <a:fillRect/>
          </a:stretch>
        </p:blipFill>
        <p:spPr>
          <a:xfrm>
            <a:off x="100442" y="350062"/>
            <a:ext cx="5137559" cy="404323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5" name="Google Shape;432;p40"/>
          <p:cNvGrpSpPr/>
          <p:nvPr/>
        </p:nvGrpSpPr>
        <p:grpSpPr>
          <a:xfrm>
            <a:off x="5104800" y="-153360"/>
            <a:ext cx="4218480" cy="6000480"/>
            <a:chOff x="5104800" y="-153360"/>
            <a:chExt cx="4218480" cy="6000480"/>
          </a:xfrm>
        </p:grpSpPr>
        <p:sp>
          <p:nvSpPr>
            <p:cNvPr id="296" name="Google Shape;433;p40"/>
            <p:cNvSpPr/>
            <p:nvPr/>
          </p:nvSpPr>
          <p:spPr>
            <a:xfrm>
              <a:off x="7075080" y="254736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97" name="Google Shape;434;p40"/>
            <p:cNvSpPr/>
            <p:nvPr/>
          </p:nvSpPr>
          <p:spPr>
            <a:xfrm>
              <a:off x="7026120" y="-15336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98" name="Google Shape;435;p40"/>
            <p:cNvSpPr/>
            <p:nvPr/>
          </p:nvSpPr>
          <p:spPr>
            <a:xfrm>
              <a:off x="6606720" y="31860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99" name="Google Shape;436;p40"/>
            <p:cNvSpPr/>
            <p:nvPr/>
          </p:nvSpPr>
          <p:spPr>
            <a:xfrm>
              <a:off x="6139080" y="137088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0" name="Google Shape;437;p40"/>
            <p:cNvSpPr/>
            <p:nvPr/>
          </p:nvSpPr>
          <p:spPr>
            <a:xfrm>
              <a:off x="5732280" y="87444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1" name="Google Shape;438;p40"/>
            <p:cNvSpPr/>
            <p:nvPr/>
          </p:nvSpPr>
          <p:spPr>
            <a:xfrm>
              <a:off x="7480800" y="99000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2" name="Google Shape;439;p40"/>
            <p:cNvSpPr/>
            <p:nvPr/>
          </p:nvSpPr>
          <p:spPr>
            <a:xfrm>
              <a:off x="7075080" y="207504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3" name="Google Shape;440;p40"/>
            <p:cNvSpPr/>
            <p:nvPr/>
          </p:nvSpPr>
          <p:spPr>
            <a:xfrm>
              <a:off x="7962480" y="140400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68DAF8">
                <a:alpha val="34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4" name="Google Shape;441;p40"/>
            <p:cNvSpPr/>
            <p:nvPr/>
          </p:nvSpPr>
          <p:spPr>
            <a:xfrm rot="10800000" flipH="1">
              <a:off x="6035760" y="312552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5" name="Google Shape;442;p40"/>
            <p:cNvSpPr/>
            <p:nvPr/>
          </p:nvSpPr>
          <p:spPr>
            <a:xfrm rot="10800000" flipH="1">
              <a:off x="6354720" y="410256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6" name="Google Shape;443;p40"/>
            <p:cNvSpPr/>
            <p:nvPr/>
          </p:nvSpPr>
          <p:spPr>
            <a:xfrm rot="10800000" flipH="1">
              <a:off x="5731920" y="48794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7" name="Google Shape;444;p40"/>
            <p:cNvSpPr/>
            <p:nvPr/>
          </p:nvSpPr>
          <p:spPr>
            <a:xfrm rot="10800000" flipH="1">
              <a:off x="6682680" y="351576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8" name="Google Shape;445;p40"/>
            <p:cNvSpPr/>
            <p:nvPr/>
          </p:nvSpPr>
          <p:spPr>
            <a:xfrm rot="10800000" flipH="1">
              <a:off x="5104440" y="44348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68DAF8">
                <a:alpha val="34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09" name="Google Shape;446;p40"/>
            <p:cNvSpPr/>
            <p:nvPr/>
          </p:nvSpPr>
          <p:spPr>
            <a:xfrm>
              <a:off x="8484840" y="243828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10" name="Google Shape;447;p40"/>
            <p:cNvSpPr/>
            <p:nvPr/>
          </p:nvSpPr>
          <p:spPr>
            <a:xfrm>
              <a:off x="8038440" y="292140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11" name="Google Shape;448;p40"/>
            <p:cNvSpPr/>
            <p:nvPr/>
          </p:nvSpPr>
          <p:spPr>
            <a:xfrm rot="10800000" flipH="1">
              <a:off x="7853040" y="396252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12" name="Google Shape;449;p40"/>
            <p:cNvSpPr/>
            <p:nvPr/>
          </p:nvSpPr>
          <p:spPr>
            <a:xfrm rot="10800000" flipH="1">
              <a:off x="8260920" y="44348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68DAF8">
                <a:alpha val="34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grpSp>
      <p:pic>
        <p:nvPicPr>
          <p:cNvPr id="6" name="Image 5">
            <a:extLst>
              <a:ext uri="{FF2B5EF4-FFF2-40B4-BE49-F238E27FC236}">
                <a16:creationId xmlns:a16="http://schemas.microsoft.com/office/drawing/2014/main" id="{9BF4EFD7-B5EB-A74F-8A4B-FB2BE768FB0A}"/>
              </a:ext>
            </a:extLst>
          </p:cNvPr>
          <p:cNvPicPr>
            <a:picLocks noChangeAspect="1"/>
          </p:cNvPicPr>
          <p:nvPr/>
        </p:nvPicPr>
        <p:blipFill rotWithShape="1">
          <a:blip r:embed="rId2">
            <a:extLst>
              <a:ext uri="{28A0092B-C50C-407E-A947-70E740481C1C}">
                <a14:useLocalDpi xmlns:a14="http://schemas.microsoft.com/office/drawing/2010/main" val="0"/>
              </a:ext>
            </a:extLst>
          </a:blip>
          <a:srcRect t="-319" r="10389"/>
          <a:stretch/>
        </p:blipFill>
        <p:spPr>
          <a:xfrm>
            <a:off x="1275671" y="0"/>
            <a:ext cx="3843200" cy="5159891"/>
          </a:xfrm>
          <a:prstGeom prst="rect">
            <a:avLst/>
          </a:prstGeom>
        </p:spPr>
      </p:pic>
      <p:pic>
        <p:nvPicPr>
          <p:cNvPr id="4" name="Image 3">
            <a:extLst>
              <a:ext uri="{FF2B5EF4-FFF2-40B4-BE49-F238E27FC236}">
                <a16:creationId xmlns:a16="http://schemas.microsoft.com/office/drawing/2014/main" id="{4C3F8A61-73EA-6D49-BBCC-ECD9017634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501052" cy="661481"/>
          </a:xfrm>
          <a:prstGeom prst="rect">
            <a:avLst/>
          </a:prstGeom>
        </p:spPr>
      </p:pic>
    </p:spTree>
    <p:extLst>
      <p:ext uri="{BB962C8B-B14F-4D97-AF65-F5344CB8AC3E}">
        <p14:creationId xmlns:p14="http://schemas.microsoft.com/office/powerpoint/2010/main" val="2116221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 name="Google Shape;664;p50"/>
          <p:cNvSpPr/>
          <p:nvPr/>
        </p:nvSpPr>
        <p:spPr>
          <a:xfrm>
            <a:off x="5703970" y="1205673"/>
            <a:ext cx="3108960" cy="3108960"/>
          </a:xfrm>
          <a:prstGeom prst="ellipse">
            <a:avLst/>
          </a:prstGeom>
          <a:blipFill rotWithShape="0">
            <a:blip r:embed="rId2"/>
            <a:srcRect/>
            <a:stretch/>
          </a:blip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n-US" sz="1800" b="0" strike="noStrike" spc="-1">
              <a:solidFill>
                <a:srgbClr val="000000"/>
              </a:solidFill>
              <a:latin typeface="OpenSymbol"/>
            </a:endParaRPr>
          </a:p>
        </p:txBody>
      </p:sp>
      <p:sp>
        <p:nvSpPr>
          <p:cNvPr id="315" name="PlaceHolder 1"/>
          <p:cNvSpPr>
            <a:spLocks noGrp="1"/>
          </p:cNvSpPr>
          <p:nvPr>
            <p:ph type="title"/>
          </p:nvPr>
        </p:nvSpPr>
        <p:spPr>
          <a:xfrm>
            <a:off x="723959" y="123840"/>
            <a:ext cx="4713949" cy="1704600"/>
          </a:xfrm>
          <a:prstGeom prst="rect">
            <a:avLst/>
          </a:prstGeom>
          <a:noFill/>
          <a:ln w="0">
            <a:noFill/>
          </a:ln>
        </p:spPr>
        <p:txBody>
          <a:bodyPr lIns="91440" tIns="91440" rIns="91440" bIns="91440" anchor="b">
            <a:noAutofit/>
          </a:bodyPr>
          <a:lstStyle/>
          <a:p>
            <a:pPr indent="0">
              <a:lnSpc>
                <a:spcPct val="100000"/>
              </a:lnSpc>
              <a:buNone/>
              <a:tabLst>
                <a:tab pos="0" algn="l"/>
              </a:tabLst>
            </a:pPr>
            <a:r>
              <a:rPr lang="en" sz="4000" b="1" spc="-1" dirty="0">
                <a:solidFill>
                  <a:schemeClr val="dk1"/>
                </a:solidFill>
                <a:latin typeface="Outfit"/>
                <a:ea typeface="Outfit"/>
              </a:rPr>
              <a:t>Lacunes dans les recommandations</a:t>
            </a:r>
            <a:endParaRPr lang="fr-FR" sz="4000" b="1" spc="-1" dirty="0">
              <a:solidFill>
                <a:schemeClr val="dk1"/>
              </a:solidFill>
              <a:latin typeface="Outfit"/>
              <a:ea typeface="Outfit"/>
            </a:endParaRPr>
          </a:p>
        </p:txBody>
      </p:sp>
      <p:sp>
        <p:nvSpPr>
          <p:cNvPr id="316" name="PlaceHolder 2"/>
          <p:cNvSpPr>
            <a:spLocks noGrp="1"/>
          </p:cNvSpPr>
          <p:nvPr>
            <p:ph type="subTitle"/>
          </p:nvPr>
        </p:nvSpPr>
        <p:spPr>
          <a:xfrm>
            <a:off x="502286" y="1983633"/>
            <a:ext cx="4845569" cy="2595294"/>
          </a:xfrm>
          <a:prstGeom prst="rect">
            <a:avLst/>
          </a:prstGeom>
          <a:noFill/>
          <a:ln w="0">
            <a:noFill/>
          </a:ln>
        </p:spPr>
        <p:txBody>
          <a:bodyPr lIns="91440" tIns="91440" rIns="91440" bIns="91440" anchor="t">
            <a:normAutofit fontScale="55000" lnSpcReduction="20000"/>
          </a:bodyPr>
          <a:lstStyle/>
          <a:p>
            <a:pPr indent="0">
              <a:lnSpc>
                <a:spcPct val="100000"/>
              </a:lnSpc>
              <a:buNone/>
              <a:tabLst>
                <a:tab pos="0" algn="l"/>
              </a:tabLst>
            </a:pPr>
            <a:r>
              <a:rPr lang="fr-FR" dirty="0"/>
              <a:t>L’</a:t>
            </a:r>
            <a:r>
              <a:rPr lang="fr-FR" dirty="0" err="1"/>
              <a:t>agrégométrie</a:t>
            </a:r>
            <a:r>
              <a:rPr lang="fr-FR" dirty="0"/>
              <a:t> optique constitue une méthode utilisée pour effectuer plusieurs examens de biologie médicale, dont l’exploration des fonctions plaquettaires </a:t>
            </a:r>
            <a:r>
              <a:rPr lang="fr-FR" i="1" dirty="0"/>
              <a:t>in vitro</a:t>
            </a:r>
            <a:r>
              <a:rPr lang="fr-FR" dirty="0"/>
              <a:t>, en plasma riche en plaquettes (PRP), dans un contexte de recherche de </a:t>
            </a:r>
            <a:r>
              <a:rPr lang="fr-FR" dirty="0" err="1"/>
              <a:t>thrombopathie</a:t>
            </a:r>
            <a:r>
              <a:rPr lang="fr-FR" dirty="0"/>
              <a:t>.</a:t>
            </a:r>
          </a:p>
          <a:p>
            <a:pPr marL="685800" indent="-457200">
              <a:lnSpc>
                <a:spcPct val="100000"/>
              </a:lnSpc>
              <a:buFont typeface="Wingdings" panose="05000000000000000000" pitchFamily="2" charset="2"/>
              <a:buChar char="à"/>
              <a:tabLst>
                <a:tab pos="0" algn="l"/>
              </a:tabLst>
            </a:pPr>
            <a:r>
              <a:rPr lang="fr-FR" dirty="0"/>
              <a:t>manque de standardisation entre les différents textes de recommandations issus des sociétés savantes pour la réalisation de ces examens.</a:t>
            </a:r>
          </a:p>
          <a:p>
            <a:pPr marL="685800" indent="-457200">
              <a:lnSpc>
                <a:spcPct val="100000"/>
              </a:lnSpc>
              <a:buFont typeface="Wingdings" panose="05000000000000000000" pitchFamily="2" charset="2"/>
              <a:buChar char="à"/>
              <a:tabLst>
                <a:tab pos="0" algn="l"/>
              </a:tabLst>
            </a:pPr>
            <a:r>
              <a:rPr lang="fr-FR" dirty="0"/>
              <a:t>spécificités techniques liées à la nature de la matrice utilisée sur des semi-automates</a:t>
            </a:r>
            <a:endParaRPr lang="en-US" sz="1400" b="0" strike="noStrike" spc="-1" dirty="0">
              <a:solidFill>
                <a:srgbClr val="000000"/>
              </a:solidFill>
              <a:latin typeface="OpenSymbo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PlaceHolder 2"/>
          <p:cNvSpPr>
            <a:spLocks noGrp="1"/>
          </p:cNvSpPr>
          <p:nvPr>
            <p:ph type="subTitle"/>
          </p:nvPr>
        </p:nvSpPr>
        <p:spPr>
          <a:xfrm>
            <a:off x="3206520" y="1203479"/>
            <a:ext cx="5674244" cy="3806281"/>
          </a:xfrm>
          <a:prstGeom prst="rect">
            <a:avLst/>
          </a:prstGeom>
          <a:noFill/>
          <a:ln w="0">
            <a:noFill/>
          </a:ln>
        </p:spPr>
        <p:txBody>
          <a:bodyPr lIns="91440" tIns="91440" rIns="91440" bIns="91440" anchor="t">
            <a:normAutofit fontScale="54423" lnSpcReduction="20000"/>
          </a:bodyPr>
          <a:lstStyle/>
          <a:p>
            <a:pPr indent="0">
              <a:lnSpc>
                <a:spcPct val="100000"/>
              </a:lnSpc>
              <a:buNone/>
              <a:tabLst>
                <a:tab pos="0" algn="l"/>
              </a:tabLst>
            </a:pPr>
            <a:endParaRPr lang="en" sz="1600" spc="-1" dirty="0">
              <a:solidFill>
                <a:schemeClr val="dk1"/>
              </a:solidFill>
              <a:latin typeface="DM Sans"/>
            </a:endParaRPr>
          </a:p>
          <a:p>
            <a:pPr indent="0">
              <a:lnSpc>
                <a:spcPct val="100000"/>
              </a:lnSpc>
              <a:buNone/>
              <a:tabLst>
                <a:tab pos="0" algn="l"/>
              </a:tabLst>
            </a:pPr>
            <a:endParaRPr lang="en" sz="1600" spc="-1" dirty="0">
              <a:solidFill>
                <a:schemeClr val="dk1"/>
              </a:solidFill>
              <a:latin typeface="DM Sans"/>
            </a:endParaRPr>
          </a:p>
          <a:p>
            <a:pPr marL="685800" indent="-457200">
              <a:lnSpc>
                <a:spcPct val="100000"/>
              </a:lnSpc>
              <a:buFont typeface="Wingdings" panose="05000000000000000000" pitchFamily="2" charset="2"/>
              <a:buChar char="ü"/>
              <a:tabLst>
                <a:tab pos="0" algn="l"/>
              </a:tabLst>
            </a:pPr>
            <a:r>
              <a:rPr lang="en" sz="2900" b="1" dirty="0">
                <a:solidFill>
                  <a:srgbClr val="FF0000"/>
                </a:solidFill>
              </a:rPr>
              <a:t>S</a:t>
            </a:r>
            <a:r>
              <a:rPr lang="fr-FR" sz="2900" b="1" dirty="0" err="1">
                <a:solidFill>
                  <a:srgbClr val="FF0000"/>
                </a:solidFill>
              </a:rPr>
              <a:t>ynthèse</a:t>
            </a:r>
            <a:r>
              <a:rPr lang="fr-FR" sz="2900" b="1" dirty="0">
                <a:solidFill>
                  <a:srgbClr val="FF0000"/>
                </a:solidFill>
              </a:rPr>
              <a:t> des recommandations nationales et internationales </a:t>
            </a:r>
            <a:r>
              <a:rPr lang="fr-FR" sz="2900" dirty="0"/>
              <a:t>et mené une enquête de pratique auprès des membres de la STFH.</a:t>
            </a:r>
          </a:p>
          <a:p>
            <a:pPr marL="685800" indent="-457200">
              <a:lnSpc>
                <a:spcPct val="100000"/>
              </a:lnSpc>
              <a:buFont typeface="Wingdings" panose="05000000000000000000" pitchFamily="2" charset="2"/>
              <a:buChar char="ü"/>
              <a:tabLst>
                <a:tab pos="0" algn="l"/>
              </a:tabLst>
            </a:pPr>
            <a:endParaRPr lang="fr-FR" sz="2900" dirty="0"/>
          </a:p>
          <a:p>
            <a:pPr marL="685800" indent="-457200">
              <a:lnSpc>
                <a:spcPct val="100000"/>
              </a:lnSpc>
              <a:buFont typeface="Wingdings" panose="05000000000000000000" pitchFamily="2" charset="2"/>
              <a:buChar char="ü"/>
              <a:tabLst>
                <a:tab pos="0" algn="l"/>
              </a:tabLst>
            </a:pPr>
            <a:r>
              <a:rPr lang="fr-FR" sz="2900" b="1" dirty="0">
                <a:solidFill>
                  <a:srgbClr val="FF0000"/>
                </a:solidFill>
              </a:rPr>
              <a:t>28 propositions formulées, qui ont été validées par les membres de la SFTH. </a:t>
            </a:r>
            <a:r>
              <a:rPr lang="fr-FR" sz="2900" dirty="0"/>
              <a:t>Cet article présente la prise de position de notre société savante par rapport aux différents textes de recommandations, avec des propositions couvrant la maitrise des risques, ainsi que les étapes pré-analytiques (prélèvement sanguin, préparation du PRP, conditions de transport des échantillons), analytiques (utilisation des instruments, choix des agonistes, évaluation des performances) et post-analytiques (habilitation du personnel, interprétation des données).</a:t>
            </a:r>
            <a:endParaRPr lang="en" sz="2900" spc="-1" dirty="0">
              <a:solidFill>
                <a:schemeClr val="dk1"/>
              </a:solidFill>
              <a:latin typeface="DM Sans"/>
              <a:ea typeface="DM Sans"/>
            </a:endParaRPr>
          </a:p>
        </p:txBody>
      </p:sp>
      <p:sp>
        <p:nvSpPr>
          <p:cNvPr id="317" name="PlaceHolder 1"/>
          <p:cNvSpPr>
            <a:spLocks noGrp="1"/>
          </p:cNvSpPr>
          <p:nvPr>
            <p:ph type="title"/>
          </p:nvPr>
        </p:nvSpPr>
        <p:spPr>
          <a:xfrm>
            <a:off x="3713972" y="302847"/>
            <a:ext cx="5094360" cy="1058400"/>
          </a:xfrm>
          <a:prstGeom prst="rect">
            <a:avLst/>
          </a:prstGeom>
          <a:noFill/>
          <a:ln w="0">
            <a:noFill/>
          </a:ln>
        </p:spPr>
        <p:txBody>
          <a:bodyPr lIns="91440" tIns="91440" rIns="91440" bIns="91440" anchor="b">
            <a:noAutofit/>
          </a:bodyPr>
          <a:lstStyle/>
          <a:p>
            <a:pPr indent="0">
              <a:lnSpc>
                <a:spcPct val="100000"/>
              </a:lnSpc>
              <a:buNone/>
              <a:tabLst>
                <a:tab pos="0" algn="l"/>
              </a:tabLst>
            </a:pPr>
            <a:r>
              <a:rPr lang="en" sz="4000" b="1" strike="noStrike" spc="-1" dirty="0">
                <a:solidFill>
                  <a:schemeClr val="dk1"/>
                </a:solidFill>
                <a:latin typeface="Outfit"/>
                <a:ea typeface="Outfit"/>
              </a:rPr>
              <a:t>Propositions de l'article</a:t>
            </a:r>
            <a:endParaRPr lang="fr-FR" sz="4000" b="0" strike="noStrike" spc="-1" dirty="0">
              <a:solidFill>
                <a:schemeClr val="dk1"/>
              </a:solidFill>
              <a:latin typeface="Arial"/>
            </a:endParaRPr>
          </a:p>
        </p:txBody>
      </p:sp>
      <p:grpSp>
        <p:nvGrpSpPr>
          <p:cNvPr id="319" name="Google Shape;406;p39"/>
          <p:cNvGrpSpPr/>
          <p:nvPr/>
        </p:nvGrpSpPr>
        <p:grpSpPr>
          <a:xfrm>
            <a:off x="-541800" y="-622440"/>
            <a:ext cx="4135320" cy="6091200"/>
            <a:chOff x="-541800" y="-622440"/>
            <a:chExt cx="4135320" cy="6091200"/>
          </a:xfrm>
        </p:grpSpPr>
        <p:sp>
          <p:nvSpPr>
            <p:cNvPr id="320" name="Google Shape;407;p39"/>
            <p:cNvSpPr/>
            <p:nvPr/>
          </p:nvSpPr>
          <p:spPr>
            <a:xfrm rot="10800000">
              <a:off x="84600" y="404208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21" name="Google Shape;408;p39"/>
            <p:cNvSpPr/>
            <p:nvPr/>
          </p:nvSpPr>
          <p:spPr>
            <a:xfrm rot="10800000">
              <a:off x="993960" y="45756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22" name="Google Shape;409;p39"/>
            <p:cNvSpPr/>
            <p:nvPr/>
          </p:nvSpPr>
          <p:spPr>
            <a:xfrm rot="10800000">
              <a:off x="2040840" y="96264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23" name="Google Shape;410;p39"/>
            <p:cNvSpPr/>
            <p:nvPr/>
          </p:nvSpPr>
          <p:spPr>
            <a:xfrm rot="10800000">
              <a:off x="-541800" y="96264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24" name="Google Shape;411;p39"/>
            <p:cNvSpPr/>
            <p:nvPr/>
          </p:nvSpPr>
          <p:spPr>
            <a:xfrm flipH="1">
              <a:off x="992880" y="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25" name="Google Shape;412;p39"/>
            <p:cNvSpPr/>
            <p:nvPr/>
          </p:nvSpPr>
          <p:spPr>
            <a:xfrm flipH="1">
              <a:off x="712440" y="227520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dk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26" name="Google Shape;413;p39"/>
            <p:cNvSpPr/>
            <p:nvPr/>
          </p:nvSpPr>
          <p:spPr>
            <a:xfrm flipH="1">
              <a:off x="420840" y="177876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27" name="Google Shape;414;p39"/>
            <p:cNvSpPr/>
            <p:nvPr/>
          </p:nvSpPr>
          <p:spPr>
            <a:xfrm flipH="1">
              <a:off x="1611000" y="147492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28" name="Google Shape;415;p39"/>
            <p:cNvSpPr/>
            <p:nvPr/>
          </p:nvSpPr>
          <p:spPr>
            <a:xfrm flipH="1">
              <a:off x="2597040" y="-6224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29" name="Google Shape;416;p39"/>
            <p:cNvSpPr/>
            <p:nvPr/>
          </p:nvSpPr>
          <p:spPr>
            <a:xfrm flipH="1">
              <a:off x="1259280" y="265140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30" name="Google Shape;417;p39"/>
            <p:cNvSpPr/>
            <p:nvPr/>
          </p:nvSpPr>
          <p:spPr>
            <a:xfrm flipH="1">
              <a:off x="2180160" y="-1382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68DAF8">
                <a:alpha val="34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31" name="Google Shape;418;p39"/>
            <p:cNvSpPr/>
            <p:nvPr/>
          </p:nvSpPr>
          <p:spPr>
            <a:xfrm rot="10800000">
              <a:off x="1759320" y="404568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lt2"/>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32" name="Google Shape;419;p39"/>
            <p:cNvSpPr/>
            <p:nvPr/>
          </p:nvSpPr>
          <p:spPr>
            <a:xfrm rot="10800000">
              <a:off x="2368080" y="265176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chemeClr val="accent1"/>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33" name="Google Shape;420;p39"/>
            <p:cNvSpPr/>
            <p:nvPr/>
          </p:nvSpPr>
          <p:spPr>
            <a:xfrm rot="10800000">
              <a:off x="503640" y="355824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34" name="Google Shape;421;p39"/>
            <p:cNvSpPr/>
            <p:nvPr/>
          </p:nvSpPr>
          <p:spPr>
            <a:xfrm rot="10800000">
              <a:off x="1759320" y="4501080"/>
              <a:ext cx="838440" cy="967680"/>
            </a:xfrm>
            <a:custGeom>
              <a:avLst/>
              <a:gdLst>
                <a:gd name="textAreaLeft" fmla="*/ 0 w 838440"/>
                <a:gd name="textAreaRight" fmla="*/ 83880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AFC7FF">
                <a:alpha val="25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35" name="Google Shape;422;p39"/>
            <p:cNvSpPr/>
            <p:nvPr/>
          </p:nvSpPr>
          <p:spPr>
            <a:xfrm flipH="1">
              <a:off x="-126360" y="5396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9FCBFD">
                <a:alpha val="41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36" name="Google Shape;423;p39"/>
            <p:cNvSpPr/>
            <p:nvPr/>
          </p:nvSpPr>
          <p:spPr>
            <a:xfrm flipH="1">
              <a:off x="2754720" y="3194640"/>
              <a:ext cx="838440" cy="967680"/>
            </a:xfrm>
            <a:custGeom>
              <a:avLst/>
              <a:gdLst>
                <a:gd name="textAreaLeft" fmla="*/ -360 w 838440"/>
                <a:gd name="textAreaRight" fmla="*/ 838440 w 838440"/>
                <a:gd name="textAreaTop" fmla="*/ 0 h 967680"/>
                <a:gd name="textAreaBottom" fmla="*/ 968040 h 967680"/>
              </a:gdLst>
              <a:ahLst/>
              <a:cxnLst/>
              <a:rect l="textAreaLeft" t="textAreaTop" r="textAreaRight" b="textAreaBottom"/>
              <a:pathLst>
                <a:path w="181539" h="209550">
                  <a:moveTo>
                    <a:pt x="90694" y="0"/>
                  </a:moveTo>
                  <a:lnTo>
                    <a:pt x="0" y="52388"/>
                  </a:lnTo>
                  <a:lnTo>
                    <a:pt x="0" y="157163"/>
                  </a:lnTo>
                  <a:lnTo>
                    <a:pt x="90694" y="209550"/>
                  </a:lnTo>
                  <a:lnTo>
                    <a:pt x="181539" y="157163"/>
                  </a:lnTo>
                  <a:lnTo>
                    <a:pt x="181539" y="52388"/>
                  </a:lnTo>
                  <a:lnTo>
                    <a:pt x="90694" y="0"/>
                  </a:lnTo>
                  <a:close/>
                </a:path>
              </a:pathLst>
            </a:custGeom>
            <a:solidFill>
              <a:srgbClr val="68DAF8">
                <a:alpha val="34000"/>
              </a:srgbClr>
            </a:solidFill>
            <a:ln w="19050">
              <a:solidFill>
                <a:srgbClr val="FFFFFF"/>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 name="PlaceHolder 1"/>
          <p:cNvSpPr>
            <a:spLocks noGrp="1"/>
          </p:cNvSpPr>
          <p:nvPr>
            <p:ph type="title" idx="4294967295"/>
          </p:nvPr>
        </p:nvSpPr>
        <p:spPr>
          <a:xfrm>
            <a:off x="879764" y="352282"/>
            <a:ext cx="5094288" cy="1057275"/>
          </a:xfrm>
          <a:prstGeom prst="rect">
            <a:avLst/>
          </a:prstGeom>
          <a:noFill/>
          <a:ln w="0">
            <a:noFill/>
          </a:ln>
        </p:spPr>
        <p:txBody>
          <a:bodyPr lIns="91440" tIns="91440" rIns="91440" bIns="91440" anchor="b">
            <a:normAutofit/>
          </a:bodyPr>
          <a:lstStyle/>
          <a:p>
            <a:pPr indent="0">
              <a:lnSpc>
                <a:spcPct val="100000"/>
              </a:lnSpc>
              <a:buNone/>
              <a:tabLst>
                <a:tab pos="0" algn="l"/>
              </a:tabLst>
            </a:pPr>
            <a:r>
              <a:rPr lang="en" sz="4000" b="1" spc="-1" dirty="0">
                <a:solidFill>
                  <a:schemeClr val="dk1"/>
                </a:solidFill>
                <a:latin typeface="Outfit"/>
                <a:ea typeface="Outfit"/>
              </a:rPr>
              <a:t>Projets 2025</a:t>
            </a:r>
            <a:endParaRPr lang="fr-FR" sz="4000" b="1" spc="-1" dirty="0">
              <a:solidFill>
                <a:schemeClr val="dk1"/>
              </a:solidFill>
              <a:latin typeface="Outfit"/>
              <a:ea typeface="Outfit"/>
            </a:endParaRPr>
          </a:p>
        </p:txBody>
      </p:sp>
      <p:sp>
        <p:nvSpPr>
          <p:cNvPr id="404" name="PlaceHolder 2"/>
          <p:cNvSpPr>
            <a:spLocks noGrp="1"/>
          </p:cNvSpPr>
          <p:nvPr>
            <p:ph type="subTitle" idx="4294967295"/>
          </p:nvPr>
        </p:nvSpPr>
        <p:spPr>
          <a:xfrm>
            <a:off x="658090" y="1439173"/>
            <a:ext cx="5437909" cy="2641047"/>
          </a:xfrm>
          <a:prstGeom prst="rect">
            <a:avLst/>
          </a:prstGeom>
          <a:noFill/>
          <a:ln w="0">
            <a:noFill/>
          </a:ln>
        </p:spPr>
        <p:txBody>
          <a:bodyPr lIns="91440" tIns="91440" rIns="91440" bIns="91440" anchor="t">
            <a:normAutofit fontScale="73196" lnSpcReduction="20000"/>
          </a:bodyPr>
          <a:lstStyle/>
          <a:p>
            <a:pPr marL="0" indent="0">
              <a:buNone/>
            </a:pPr>
            <a:r>
              <a:rPr lang="fr-FR" dirty="0"/>
              <a:t>Ce travail sur les agrégations plaquettaires constitue un guide pour les laboratoires souhaitant accréditer des examens utilisant l’</a:t>
            </a:r>
            <a:r>
              <a:rPr lang="fr-FR" dirty="0" err="1"/>
              <a:t>agrégométrie</a:t>
            </a:r>
            <a:r>
              <a:rPr lang="fr-FR" dirty="0"/>
              <a:t> optique, ainsi que pour les auditeurs.</a:t>
            </a:r>
          </a:p>
          <a:p>
            <a:pPr marL="0" indent="0">
              <a:buNone/>
            </a:pPr>
            <a:endParaRPr lang="fr-FR" dirty="0"/>
          </a:p>
          <a:p>
            <a:pPr marL="0" indent="0">
              <a:buNone/>
            </a:pPr>
            <a:r>
              <a:rPr lang="fr-FR" dirty="0">
                <a:sym typeface="Wingdings" panose="05000000000000000000" pitchFamily="2" charset="2"/>
              </a:rPr>
              <a:t> </a:t>
            </a:r>
            <a:r>
              <a:rPr lang="fr-FR" dirty="0"/>
              <a:t>Un </a:t>
            </a:r>
            <a:r>
              <a:rPr lang="fr-FR" b="1" dirty="0">
                <a:solidFill>
                  <a:srgbClr val="FF0000"/>
                </a:solidFill>
              </a:rPr>
              <a:t>travail similaire </a:t>
            </a:r>
            <a:r>
              <a:rPr lang="fr-FR" dirty="0"/>
              <a:t>est en cours pour aider les laboratoires à accréditer les examens utilisant </a:t>
            </a:r>
            <a:r>
              <a:rPr lang="fr-FR" b="1" dirty="0">
                <a:solidFill>
                  <a:srgbClr val="FF0000"/>
                </a:solidFill>
              </a:rPr>
              <a:t>la </a:t>
            </a:r>
            <a:r>
              <a:rPr lang="fr-FR" b="1" dirty="0" err="1">
                <a:solidFill>
                  <a:srgbClr val="FF0000"/>
                </a:solidFill>
              </a:rPr>
              <a:t>cytométrie</a:t>
            </a:r>
            <a:r>
              <a:rPr lang="fr-FR" b="1" dirty="0">
                <a:solidFill>
                  <a:srgbClr val="FF0000"/>
                </a:solidFill>
              </a:rPr>
              <a:t> en flux pour le diagnostic des </a:t>
            </a:r>
            <a:r>
              <a:rPr lang="fr-FR" b="1" dirty="0" err="1">
                <a:solidFill>
                  <a:srgbClr val="FF0000"/>
                </a:solidFill>
              </a:rPr>
              <a:t>thrombopathies</a:t>
            </a:r>
            <a:r>
              <a:rPr lang="fr-FR" dirty="0"/>
              <a:t>.</a:t>
            </a:r>
          </a:p>
        </p:txBody>
      </p:sp>
      <p:pic>
        <p:nvPicPr>
          <p:cNvPr id="5" name="Image 4"/>
          <p:cNvPicPr/>
          <p:nvPr/>
        </p:nvPicPr>
        <p:blipFill>
          <a:blip r:embed="rId2"/>
          <a:stretch>
            <a:fillRect/>
          </a:stretch>
        </p:blipFill>
        <p:spPr>
          <a:xfrm>
            <a:off x="6518563" y="1951847"/>
            <a:ext cx="2267881" cy="1615697"/>
          </a:xfrm>
          <a:prstGeom prst="rect">
            <a:avLst/>
          </a:prstGeom>
        </p:spPr>
      </p:pic>
    </p:spTree>
  </p:cSld>
  <p:clrMapOvr>
    <a:masterClrMapping/>
  </p:clrMapOvr>
</p:sld>
</file>

<file path=ppt/theme/theme1.xml><?xml version="1.0" encoding="utf-8"?>
<a:theme xmlns:a="http://schemas.openxmlformats.org/drawingml/2006/main" name="Data Collection and Analysis - Master of Science in Community Health and Prevention Research by Slidesgo">
  <a:themeElements>
    <a:clrScheme name="Simple Light">
      <a:dk1>
        <a:srgbClr val="384655"/>
      </a:dk1>
      <a:lt1>
        <a:srgbClr val="FFFFFF"/>
      </a:lt1>
      <a:dk2>
        <a:srgbClr val="AFC7FF"/>
      </a:dk2>
      <a:lt2>
        <a:srgbClr val="9FCBFD"/>
      </a:lt2>
      <a:accent1>
        <a:srgbClr val="68DAF8"/>
      </a:accent1>
      <a:accent2>
        <a:srgbClr val="FFFFFF"/>
      </a:accent2>
      <a:accent3>
        <a:srgbClr val="FFFFFF"/>
      </a:accent3>
      <a:accent4>
        <a:srgbClr val="FFFFFF"/>
      </a:accent4>
      <a:accent5>
        <a:srgbClr val="FFFFFF"/>
      </a:accent5>
      <a:accent6>
        <a:srgbClr val="FFFFFF"/>
      </a:accent6>
      <a:hlink>
        <a:srgbClr val="384655"/>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Data Collection and Analysis - Master of Science in Community Health and Prevention Research by Slidesgo">
  <a:themeElements>
    <a:clrScheme name="Simple Light">
      <a:dk1>
        <a:srgbClr val="384655"/>
      </a:dk1>
      <a:lt1>
        <a:srgbClr val="FFFFFF"/>
      </a:lt1>
      <a:dk2>
        <a:srgbClr val="AFC7FF"/>
      </a:dk2>
      <a:lt2>
        <a:srgbClr val="9FCBFD"/>
      </a:lt2>
      <a:accent1>
        <a:srgbClr val="68DAF8"/>
      </a:accent1>
      <a:accent2>
        <a:srgbClr val="FFFFFF"/>
      </a:accent2>
      <a:accent3>
        <a:srgbClr val="FFFFFF"/>
      </a:accent3>
      <a:accent4>
        <a:srgbClr val="FFFFFF"/>
      </a:accent4>
      <a:accent5>
        <a:srgbClr val="FFFFFF"/>
      </a:accent5>
      <a:accent6>
        <a:srgbClr val="FFFFFF"/>
      </a:accent6>
      <a:hlink>
        <a:srgbClr val="384655"/>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Data Collection and Analysis - Master of Science in Community Health and Prevention Research by Slidesgo">
  <a:themeElements>
    <a:clrScheme name="Simple Light">
      <a:dk1>
        <a:srgbClr val="384655"/>
      </a:dk1>
      <a:lt1>
        <a:srgbClr val="FFFFFF"/>
      </a:lt1>
      <a:dk2>
        <a:srgbClr val="AFC7FF"/>
      </a:dk2>
      <a:lt2>
        <a:srgbClr val="9FCBFD"/>
      </a:lt2>
      <a:accent1>
        <a:srgbClr val="68DAF8"/>
      </a:accent1>
      <a:accent2>
        <a:srgbClr val="FFFFFF"/>
      </a:accent2>
      <a:accent3>
        <a:srgbClr val="FFFFFF"/>
      </a:accent3>
      <a:accent4>
        <a:srgbClr val="FFFFFF"/>
      </a:accent4>
      <a:accent5>
        <a:srgbClr val="FFFFFF"/>
      </a:accent5>
      <a:accent6>
        <a:srgbClr val="FFFFFF"/>
      </a:accent6>
      <a:hlink>
        <a:srgbClr val="384655"/>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Data Collection and Analysis - Master of Science in Community Health and Prevention Research by Slidesgo">
  <a:themeElements>
    <a:clrScheme name="Simple Light">
      <a:dk1>
        <a:srgbClr val="384655"/>
      </a:dk1>
      <a:lt1>
        <a:srgbClr val="FFFFFF"/>
      </a:lt1>
      <a:dk2>
        <a:srgbClr val="AFC7FF"/>
      </a:dk2>
      <a:lt2>
        <a:srgbClr val="9FCBFD"/>
      </a:lt2>
      <a:accent1>
        <a:srgbClr val="68DAF8"/>
      </a:accent1>
      <a:accent2>
        <a:srgbClr val="FFFFFF"/>
      </a:accent2>
      <a:accent3>
        <a:srgbClr val="FFFFFF"/>
      </a:accent3>
      <a:accent4>
        <a:srgbClr val="FFFFFF"/>
      </a:accent4>
      <a:accent5>
        <a:srgbClr val="FFFFFF"/>
      </a:accent5>
      <a:accent6>
        <a:srgbClr val="FFFFFF"/>
      </a:accent6>
      <a:hlink>
        <a:srgbClr val="384655"/>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TotalTime>
  <Words>291</Words>
  <Application>Microsoft Office PowerPoint</Application>
  <PresentationFormat>Affichage à l'écran (16:9)</PresentationFormat>
  <Paragraphs>19</Paragraphs>
  <Slides>7</Slides>
  <Notes>0</Notes>
  <HiddenSlides>0</HiddenSlides>
  <MMClips>0</MMClips>
  <ScaleCrop>false</ScaleCrop>
  <HeadingPairs>
    <vt:vector size="6" baseType="variant">
      <vt:variant>
        <vt:lpstr>Polices utilisées</vt:lpstr>
      </vt:variant>
      <vt:variant>
        <vt:i4>6</vt:i4>
      </vt:variant>
      <vt:variant>
        <vt:lpstr>Thème</vt:lpstr>
      </vt:variant>
      <vt:variant>
        <vt:i4>4</vt:i4>
      </vt:variant>
      <vt:variant>
        <vt:lpstr>Titres des diapositives</vt:lpstr>
      </vt:variant>
      <vt:variant>
        <vt:i4>7</vt:i4>
      </vt:variant>
    </vt:vector>
  </HeadingPairs>
  <TitlesOfParts>
    <vt:vector size="17" baseType="lpstr">
      <vt:lpstr>Arial</vt:lpstr>
      <vt:lpstr>DM Sans</vt:lpstr>
      <vt:lpstr>OpenSymbol</vt:lpstr>
      <vt:lpstr>Outfit</vt:lpstr>
      <vt:lpstr>Symbol</vt:lpstr>
      <vt:lpstr>Wingdings</vt:lpstr>
      <vt:lpstr>Data Collection and Analysis - Master of Science in Community Health and Prevention Research by Slidesgo</vt:lpstr>
      <vt:lpstr>Data Collection and Analysis - Master of Science in Community Health and Prevention Research by Slidesgo</vt:lpstr>
      <vt:lpstr>Data Collection and Analysis - Master of Science in Community Health and Prevention Research by Slidesgo</vt:lpstr>
      <vt:lpstr>Data Collection and Analysis - Master of Science in Community Health and Prevention Research by Slidesgo</vt:lpstr>
      <vt:lpstr>Accréditation en hémostase</vt:lpstr>
      <vt:lpstr>Parmi les OBJECTIFS DU GROUPE</vt:lpstr>
      <vt:lpstr>Présentation PowerPoint</vt:lpstr>
      <vt:lpstr>Présentation PowerPoint</vt:lpstr>
      <vt:lpstr>Lacunes dans les recommandations</vt:lpstr>
      <vt:lpstr>Propositions de l'article</vt:lpstr>
      <vt:lpstr>Projets 2025</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Accréditation en hémostase</dc:title>
  <dc:creator>FLAUJAC Claire</dc:creator>
  <cp:lastModifiedBy>GAUTIER Fatiha</cp:lastModifiedBy>
  <cp:revision>12</cp:revision>
  <dcterms:modified xsi:type="dcterms:W3CDTF">2025-03-13T06:44:44Z</dcterms:modified>
</cp:coreProperties>
</file>

<file path=docProps/core0.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2025-03-12T16:02:19Z</dcterms:created>
  <dc:creator>Unknown Creator</dc:creator>
  <dc:description/>
  <dc:language>en-US</dc:language>
  <cp:lastModifiedBy>Unknown Creator</cp:lastModifiedBy>
  <dcterms:modified xsi:type="dcterms:W3CDTF">2025-03-12T16:02:19Z</dcterms:modified>
  <cp:revision>0</cp:revision>
  <dc:subject/>
  <dc:title>Untitled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lides">
    <vt:r8>12</vt:r8>
  </property>
</Properties>
</file>